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78240" y="731520"/>
            <a:ext cx="2011680" cy="2011680"/>
          </a:xfrm>
          <a:prstGeom prst="ellipse">
            <a:avLst/>
          </a:prstGeom>
          <a:solidFill>
            <a:srgbClr val="E2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875520" y="1737360"/>
            <a:ext cx="1188720" cy="1188720"/>
          </a:xfrm>
          <a:prstGeom prst="ellipse">
            <a:avLst/>
          </a:prstGeom>
          <a:solidFill>
            <a:srgbClr val="E0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595360" y="2743200"/>
            <a:ext cx="2560320" cy="2560320"/>
          </a:xfrm>
          <a:prstGeom prst="ellipse">
            <a:avLst/>
          </a:prstGeom>
          <a:solidFill>
            <a:srgbClr val="E2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332720" y="3840480"/>
            <a:ext cx="914400" cy="914400"/>
          </a:xfrm>
          <a:prstGeom prst="ellipse">
            <a:avLst/>
          </a:prstGeom>
          <a:solidFill>
            <a:srgbClr val="E0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915400" y="1828800"/>
            <a:ext cx="4572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070848" y="1984248"/>
            <a:ext cx="146304" cy="146304"/>
          </a:xfrm>
          <a:prstGeom prst="ellipse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482328" y="1828800"/>
            <a:ext cx="4572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0049256" y="1828800"/>
            <a:ext cx="4572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204704" y="1984248"/>
            <a:ext cx="146304" cy="146304"/>
          </a:xfrm>
          <a:prstGeom prst="ellipse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915400" y="2395728"/>
            <a:ext cx="4572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482328" y="2395728"/>
            <a:ext cx="4572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637776" y="2551176"/>
            <a:ext cx="146304" cy="146304"/>
          </a:xfrm>
          <a:prstGeom prst="ellipse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049256" y="2395728"/>
            <a:ext cx="4572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915400" y="2962656"/>
            <a:ext cx="4572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070848" y="3118104"/>
            <a:ext cx="146304" cy="146304"/>
          </a:xfrm>
          <a:prstGeom prst="ellipse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482328" y="2962656"/>
            <a:ext cx="4572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0049256" y="2962656"/>
            <a:ext cx="45720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049256" y="2962656"/>
            <a:ext cx="457200" cy="457200"/>
          </a:xfrm>
          <a:prstGeom prst="roundRect">
            <a:avLst/>
          </a:prstGeom>
          <a:solidFill>
            <a:srgbClr val="F7B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1234440"/>
            <a:ext cx="7498079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600" b="1">
                <a:solidFill>
                  <a:srgbClr val="163052"/>
                </a:solidFill>
                <a:latin typeface="Aptos Display"/>
              </a:defRPr>
            </a:pPr>
            <a:r>
              <a:t>TES SPM</a:t>
            </a:r>
          </a:p>
          <a:p>
            <a:pPr>
              <a:defRPr sz="2500">
                <a:solidFill>
                  <a:srgbClr val="2671B5"/>
                </a:solidFill>
                <a:latin typeface="Aptos"/>
              </a:defRPr>
            </a:pPr>
            <a:r>
              <a:t>Standard Progressive Matrices</a:t>
            </a:r>
          </a:p>
          <a:p>
            <a:pPr>
              <a:spcBef>
                <a:spcPts val="1200"/>
              </a:spcBef>
              <a:defRPr sz="1500">
                <a:solidFill>
                  <a:srgbClr val="5B6978"/>
                </a:solidFill>
                <a:latin typeface="Aptos"/>
              </a:defRPr>
            </a:pPr>
            <a:r>
              <a:t>Memahami konsep, tujuan, struktur, administrasi, dan interpretasi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19" y="4114800"/>
            <a:ext cx="3073565" cy="502920"/>
          </a:xfrm>
          <a:prstGeom prst="roundRect">
            <a:avLst/>
          </a:prstGeom>
          <a:solidFill>
            <a:srgbClr val="E2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 sz="1200" b="1">
                <a:solidFill>
                  <a:srgbClr val="163052"/>
                </a:solidFill>
                <a:latin typeface="Aptos"/>
              </a:defRPr>
            </a:pPr>
            <a:r>
              <a:rPr dirty="0"/>
              <a:t>Materi </a:t>
            </a:r>
            <a:r>
              <a:rPr dirty="0" err="1"/>
              <a:t>Psikodiagnostik</a:t>
            </a:r>
            <a:r>
              <a:rPr dirty="0"/>
              <a:t> • </a:t>
            </a:r>
            <a:r>
              <a:rPr dirty="0" err="1"/>
              <a:t>Tes</a:t>
            </a:r>
            <a:r>
              <a:rPr dirty="0"/>
              <a:t> </a:t>
            </a:r>
            <a:r>
              <a:rPr dirty="0" err="1"/>
              <a:t>Inteligensi</a:t>
            </a:r>
            <a:endParaRPr lang="en-US" dirty="0"/>
          </a:p>
          <a:p>
            <a:pPr algn="ctr">
              <a:lnSpc>
                <a:spcPct val="150000"/>
              </a:lnSpc>
              <a:defRPr sz="1200" b="1">
                <a:solidFill>
                  <a:srgbClr val="163052"/>
                </a:solidFill>
                <a:latin typeface="Aptos"/>
              </a:defRPr>
            </a:pPr>
            <a:r>
              <a:rPr lang="en-GB" dirty="0"/>
              <a:t>Oleh : Inayah </a:t>
            </a:r>
            <a:r>
              <a:rPr lang="en-GB" dirty="0" err="1"/>
              <a:t>Wibawanti,M.Si</a:t>
            </a:r>
            <a:r>
              <a:rPr lang="en-GB" dirty="0"/>
              <a:t>, </a:t>
            </a:r>
            <a:r>
              <a:rPr lang="en-GB" dirty="0" err="1"/>
              <a:t>Psikolog</a:t>
            </a:r>
            <a:endParaRPr dirty="0"/>
          </a:p>
        </p:txBody>
      </p:sp>
      <p:sp>
        <p:nvSpPr>
          <p:cNvPr id="23" name="TextBox 22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3052"/>
                </a:solidFill>
                <a:latin typeface="Aptos Display"/>
              </a:defRPr>
            </a:pPr>
            <a:r>
              <a:t>1. Latar Belakang dan Perkembangan SPM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0120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B6978"/>
                </a:solidFill>
                <a:latin typeface="Aptos"/>
              </a:defRPr>
            </a:pPr>
            <a:r>
              <a:t>SPM dikembangkan oleh John C. Raven sebagai tes penalaran nonverbal berbasis matriks.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1828800"/>
            <a:ext cx="1005840" cy="1005840"/>
          </a:xfrm>
          <a:prstGeom prst="ellipse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1938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17520"/>
            <a:ext cx="25603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32D3A"/>
                </a:solidFill>
              </a:defRPr>
            </a:pPr>
            <a:r>
              <a:t>SPM diperkenalkan</a:t>
            </a:r>
            <a:br/>
            <a:r>
              <a:t>oleh J. C. Raven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0240" y="2304288"/>
            <a:ext cx="2606040" cy="54864"/>
          </a:xfrm>
          <a:prstGeom prst="rect">
            <a:avLst/>
          </a:prstGeom>
          <a:solidFill>
            <a:srgbClr val="D7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572000" y="1828800"/>
            <a:ext cx="1005840" cy="1005840"/>
          </a:xfrm>
          <a:prstGeom prst="ellipse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3017520"/>
            <a:ext cx="25603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32D3A"/>
                </a:solidFill>
              </a:defRPr>
            </a:pPr>
            <a:r>
              <a:t>Berkembang sebagai</a:t>
            </a:r>
            <a:br/>
            <a:r>
              <a:t>alat asesmen nonverbal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77840" y="2304288"/>
            <a:ext cx="2606040" cy="54864"/>
          </a:xfrm>
          <a:prstGeom prst="rect">
            <a:avLst/>
          </a:prstGeom>
          <a:solidFill>
            <a:srgbClr val="D7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29600" y="1828800"/>
            <a:ext cx="1005840" cy="1005840"/>
          </a:xfrm>
          <a:prstGeom prst="ellipse">
            <a:avLst/>
          </a:prstGeom>
          <a:solidFill>
            <a:srgbClr val="F7B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Kini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3017520"/>
            <a:ext cx="25603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32D3A"/>
                </a:solidFill>
              </a:defRPr>
            </a:pPr>
            <a:r>
              <a:t>Digunakan dalam berbagai</a:t>
            </a:r>
            <a:br/>
            <a:r>
              <a:t>konteks asesmen psikologis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5840" y="4754880"/>
            <a:ext cx="100584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63052"/>
                </a:solidFill>
              </a:defRPr>
            </a:pPr>
            <a:r>
              <a:t>Inti konsep: peserta menemukan bagian yang hilang pada pola dengan memilih alternatif yang paling tepat.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3052"/>
                </a:solidFill>
                <a:latin typeface="Aptos Display"/>
              </a:defRPr>
            </a:pPr>
            <a:r>
              <a:t>2. Konsep Dasar Tes SPM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0120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B6978"/>
                </a:solidFill>
                <a:latin typeface="Aptos"/>
              </a:defRPr>
            </a:pPr>
            <a:r>
              <a:t>Fokus utama adalah penalaran induktif dan kemampuan memahami hubungan antarunsur visual.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0876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rtlCol="0" anchor="t"/>
          <a:lstStyle/>
          <a:p>
            <a:pPr algn="ctr">
              <a:defRPr sz="1500" b="1">
                <a:solidFill>
                  <a:srgbClr val="259799"/>
                </a:solidFill>
                <a:latin typeface="Aptos"/>
              </a:defRPr>
            </a:pPr>
            <a:r>
              <a:t>Apa yang ditekankan?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Berbasis stimulus visual, sehingga tuntutan bahasa relatif rendah.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Peserta mengidentifikasi aturan atau hubungan dalam pola.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Menuntut kemampuan analisis, abstraksi, dan penalaran induktif.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Butir disusun secara progresif dari pola yang lebih sederhana menuju lebih kompleks.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SPM terutama memberikan gambaran kemampuan penalaran umum; hasil tetap perlu diintegrasikan dengan data asesmen lain.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1645920"/>
            <a:ext cx="8686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748272" y="1901952"/>
            <a:ext cx="347472" cy="347472"/>
          </a:xfrm>
          <a:prstGeom prst="ellipse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635240" y="1645920"/>
            <a:ext cx="8686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Isosceles Triangle 9"/>
          <p:cNvSpPr/>
          <p:nvPr/>
        </p:nvSpPr>
        <p:spPr>
          <a:xfrm>
            <a:off x="7872983" y="1865376"/>
            <a:ext cx="384048" cy="384048"/>
          </a:xfrm>
          <a:prstGeom prst="triangle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778240" y="1645920"/>
            <a:ext cx="8686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006840" y="2039112"/>
            <a:ext cx="411480" cy="73152"/>
          </a:xfrm>
          <a:prstGeom prst="rect">
            <a:avLst/>
          </a:prstGeom>
          <a:solidFill>
            <a:srgbClr val="F7B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492240" y="2788920"/>
            <a:ext cx="8686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Isosceles Triangle 13"/>
          <p:cNvSpPr/>
          <p:nvPr/>
        </p:nvSpPr>
        <p:spPr>
          <a:xfrm>
            <a:off x="6729983" y="3008376"/>
            <a:ext cx="384048" cy="384048"/>
          </a:xfrm>
          <a:prstGeom prst="triangle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635240" y="2788920"/>
            <a:ext cx="8686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63840" y="3182112"/>
            <a:ext cx="411480" cy="73152"/>
          </a:xfrm>
          <a:prstGeom prst="rect">
            <a:avLst/>
          </a:prstGeom>
          <a:solidFill>
            <a:srgbClr val="F7B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778240" y="2788920"/>
            <a:ext cx="8686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034272" y="3044952"/>
            <a:ext cx="347472" cy="347472"/>
          </a:xfrm>
          <a:prstGeom prst="ellipse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492240" y="3931920"/>
            <a:ext cx="8686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720840" y="4325112"/>
            <a:ext cx="411480" cy="73152"/>
          </a:xfrm>
          <a:prstGeom prst="rect">
            <a:avLst/>
          </a:prstGeom>
          <a:solidFill>
            <a:srgbClr val="F7B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635240" y="3931920"/>
            <a:ext cx="8686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7891271" y="4187952"/>
            <a:ext cx="347472" cy="347472"/>
          </a:xfrm>
          <a:prstGeom prst="ellipse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778240" y="3931920"/>
            <a:ext cx="868680" cy="868680"/>
          </a:xfrm>
          <a:prstGeom prst="roundRect">
            <a:avLst/>
          </a:prstGeom>
          <a:solidFill>
            <a:srgbClr val="E2F2FC"/>
          </a:solidFill>
          <a:ln>
            <a:solidFill>
              <a:srgbClr val="267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Isosceles Triangle 23"/>
          <p:cNvSpPr/>
          <p:nvPr/>
        </p:nvSpPr>
        <p:spPr>
          <a:xfrm>
            <a:off x="9015984" y="4151376"/>
            <a:ext cx="384048" cy="384048"/>
          </a:xfrm>
          <a:prstGeom prst="triangle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92240" y="5303520"/>
            <a:ext cx="4846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i="1">
                <a:solidFill>
                  <a:srgbClr val="5B6978"/>
                </a:solidFill>
              </a:defRPr>
            </a:pPr>
            <a:r>
              <a:t>Contoh ilustratif — bukan item tes asli.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3052"/>
                </a:solidFill>
                <a:latin typeface="Aptos Display"/>
              </a:defRPr>
            </a:pPr>
            <a:r>
              <a:t>3. Tujuan dan Pemanfaatan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0120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B6978"/>
                </a:solidFill>
                <a:latin typeface="Aptos"/>
              </a:defRPr>
            </a:pPr>
            <a:r>
              <a:t>SPM digunakan untuk memperoleh gambaran kemampuan penalaran nonverbal dan kecerdasan umum.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08760"/>
            <a:ext cx="51663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rtlCol="0" anchor="t"/>
          <a:lstStyle/>
          <a:p>
            <a:pPr algn="ctr">
              <a:defRPr sz="1500" b="1">
                <a:solidFill>
                  <a:srgbClr val="2671B5"/>
                </a:solidFill>
                <a:latin typeface="Aptos"/>
              </a:defRPr>
            </a:pPr>
            <a:r>
              <a:t>Gambaran kemampuan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Membantu melihat kapasitas penalaran umum melalui tugas visual dan nonverbal.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1508760"/>
            <a:ext cx="51663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rtlCol="0" anchor="t"/>
          <a:lstStyle/>
          <a:p>
            <a:pPr algn="ctr">
              <a:defRPr sz="1500" b="1">
                <a:solidFill>
                  <a:srgbClr val="259799"/>
                </a:solidFill>
                <a:latin typeface="Aptos"/>
              </a:defRPr>
            </a:pPr>
            <a:r>
              <a:t>Asesmen individu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Dapat menjadi salah satu sumber data dalam pemeriksaan psikologis.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657600"/>
            <a:ext cx="51663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rtlCol="0" anchor="t"/>
          <a:lstStyle/>
          <a:p>
            <a:pPr algn="ctr">
              <a:defRPr sz="1500" b="1">
                <a:solidFill>
                  <a:srgbClr val="EB6759"/>
                </a:solidFill>
                <a:latin typeface="Aptos"/>
              </a:defRPr>
            </a:pPr>
            <a:r>
              <a:t>Pendidikan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Dapat digunakan sebagai bagian dari asesmen kemampuan kognitif, sesuai norma dan konteks penggunaannya.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3657600"/>
            <a:ext cx="516636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rtlCol="0" anchor="t"/>
          <a:lstStyle/>
          <a:p>
            <a:pPr algn="ctr">
              <a:defRPr sz="1500" b="1">
                <a:solidFill>
                  <a:srgbClr val="F7BE42"/>
                </a:solidFill>
                <a:latin typeface="Aptos"/>
              </a:defRPr>
            </a:pPr>
            <a:r>
              <a:t>Riset &amp; seleksi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Dapat mendukung kebutuhan asesmen bila sesuai tujuan, populasi, norma, dan prosedur yang berlaku.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3052"/>
                </a:solidFill>
                <a:latin typeface="Aptos Display"/>
              </a:defRPr>
            </a:pPr>
            <a:r>
              <a:t>4. Struktur Tes SPM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0120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B6978"/>
                </a:solidFill>
                <a:latin typeface="Aptos"/>
              </a:defRPr>
            </a:pPr>
            <a:r>
              <a:t>Format klasik SPM terdiri atas lima seri dengan tingkat kesulitan yang meningkat.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1600200" cy="2057400"/>
          </a:xfrm>
          <a:prstGeom prst="roundRect">
            <a:avLst/>
          </a:prstGeom>
          <a:solidFill>
            <a:srgbClr val="E2F2FC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63052"/>
                </a:solidFill>
              </a:defRPr>
            </a:pPr>
            <a:r>
              <a:t>A</a:t>
            </a:r>
          </a:p>
          <a:p>
            <a:pPr algn="ctr">
              <a:defRPr sz="1300" b="1">
                <a:solidFill>
                  <a:srgbClr val="259799"/>
                </a:solidFill>
              </a:defRPr>
            </a:pPr>
            <a:r>
              <a:t>Seri A</a:t>
            </a:r>
          </a:p>
          <a:p>
            <a:pPr algn="ctr">
              <a:defRPr sz="1200">
                <a:solidFill>
                  <a:srgbClr val="232D3A"/>
                </a:solidFill>
              </a:defRPr>
            </a:pPr>
            <a:r>
              <a:t>12 butir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600200"/>
            <a:ext cx="1600200" cy="2057400"/>
          </a:xfrm>
          <a:prstGeom prst="roundRect">
            <a:avLst/>
          </a:prstGeom>
          <a:solidFill>
            <a:srgbClr val="E0F7F2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63052"/>
                </a:solidFill>
              </a:defRPr>
            </a:pPr>
            <a:r>
              <a:t>B</a:t>
            </a:r>
          </a:p>
          <a:p>
            <a:pPr algn="ctr">
              <a:defRPr sz="1300" b="1">
                <a:solidFill>
                  <a:srgbClr val="259799"/>
                </a:solidFill>
              </a:defRPr>
            </a:pPr>
            <a:r>
              <a:t>Seri B</a:t>
            </a:r>
          </a:p>
          <a:p>
            <a:pPr algn="ctr">
              <a:defRPr sz="1200">
                <a:solidFill>
                  <a:srgbClr val="232D3A"/>
                </a:solidFill>
              </a:defRPr>
            </a:pPr>
            <a:r>
              <a:t>12 butir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257800" y="1600200"/>
            <a:ext cx="16002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63052"/>
                </a:solidFill>
              </a:defRPr>
            </a:pPr>
            <a:r>
              <a:t>C</a:t>
            </a:r>
          </a:p>
          <a:p>
            <a:pPr algn="ctr">
              <a:defRPr sz="1300" b="1">
                <a:solidFill>
                  <a:srgbClr val="259799"/>
                </a:solidFill>
              </a:defRPr>
            </a:pPr>
            <a:r>
              <a:t>Seri C</a:t>
            </a:r>
          </a:p>
          <a:p>
            <a:pPr algn="ctr">
              <a:defRPr sz="1200">
                <a:solidFill>
                  <a:srgbClr val="232D3A"/>
                </a:solidFill>
              </a:defRPr>
            </a:pPr>
            <a:r>
              <a:t>12 butir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600200"/>
            <a:ext cx="1600200" cy="2057400"/>
          </a:xfrm>
          <a:prstGeom prst="roundRect">
            <a:avLst/>
          </a:prstGeom>
          <a:solidFill>
            <a:srgbClr val="E2F2FC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63052"/>
                </a:solidFill>
              </a:defRPr>
            </a:pPr>
            <a:r>
              <a:t>D</a:t>
            </a:r>
          </a:p>
          <a:p>
            <a:pPr algn="ctr">
              <a:defRPr sz="1300" b="1">
                <a:solidFill>
                  <a:srgbClr val="259799"/>
                </a:solidFill>
              </a:defRPr>
            </a:pPr>
            <a:r>
              <a:t>Seri D</a:t>
            </a:r>
          </a:p>
          <a:p>
            <a:pPr algn="ctr">
              <a:defRPr sz="1200">
                <a:solidFill>
                  <a:srgbClr val="232D3A"/>
                </a:solidFill>
              </a:defRPr>
            </a:pPr>
            <a:r>
              <a:t>12 butir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738360" y="1600200"/>
            <a:ext cx="1600200" cy="2057400"/>
          </a:xfrm>
          <a:prstGeom prst="roundRect">
            <a:avLst/>
          </a:prstGeom>
          <a:solidFill>
            <a:srgbClr val="E0F7F2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63052"/>
                </a:solidFill>
              </a:defRPr>
            </a:pPr>
            <a:r>
              <a:t>E</a:t>
            </a:r>
          </a:p>
          <a:p>
            <a:pPr algn="ctr">
              <a:defRPr sz="1300" b="1">
                <a:solidFill>
                  <a:srgbClr val="259799"/>
                </a:solidFill>
              </a:defRPr>
            </a:pPr>
            <a:r>
              <a:t>Seri E</a:t>
            </a:r>
          </a:p>
          <a:p>
            <a:pPr algn="ctr">
              <a:defRPr sz="1200">
                <a:solidFill>
                  <a:srgbClr val="232D3A"/>
                </a:solidFill>
              </a:defRPr>
            </a:pPr>
            <a:r>
              <a:t>12 butir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37560" y="4160520"/>
            <a:ext cx="54864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63052"/>
                </a:solidFill>
              </a:defRPr>
            </a:pPr>
            <a:r>
              <a:t>Total format klasik: 60 butir (5 seri × 12 butir)</a:t>
            </a:r>
          </a:p>
          <a:p>
            <a:pPr algn="ctr">
              <a:defRPr sz="1050">
                <a:solidFill>
                  <a:srgbClr val="5B6978"/>
                </a:solidFill>
              </a:defRPr>
            </a:pPr>
            <a:r>
              <a:t>Penyajian dapat dilakukan secara individual maupun kelompok, mengikuti manual/norma versi yang digunakan.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3052"/>
                </a:solidFill>
                <a:latin typeface="Aptos Display"/>
              </a:defRPr>
            </a:pPr>
            <a:r>
              <a:t>5. Administrasi dan Pelaksanaan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0120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B6978"/>
                </a:solidFill>
                <a:latin typeface="Aptos"/>
              </a:defRPr>
            </a:pPr>
            <a:r>
              <a:t>Administrasi harus mengikuti manual resmi, edisi alat, norma, dan kualifikasi pengguna.</a:t>
            </a:r>
          </a:p>
        </p:txBody>
      </p:sp>
      <p:sp>
        <p:nvSpPr>
          <p:cNvPr id="6" name="Oval 5"/>
          <p:cNvSpPr/>
          <p:nvPr/>
        </p:nvSpPr>
        <p:spPr>
          <a:xfrm>
            <a:off x="594360" y="1600200"/>
            <a:ext cx="658368" cy="658368"/>
          </a:xfrm>
          <a:prstGeom prst="ellipse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0696" y="2423160"/>
            <a:ext cx="964688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63052"/>
                </a:solidFill>
              </a:defRPr>
            </a:pPr>
            <a:r>
              <a:rPr dirty="0" err="1"/>
              <a:t>Persiapan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1252728" y="1901952"/>
            <a:ext cx="1600200" cy="36576"/>
          </a:xfrm>
          <a:prstGeom prst="rect">
            <a:avLst/>
          </a:prstGeom>
          <a:solidFill>
            <a:srgbClr val="D7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880360" y="1600200"/>
            <a:ext cx="658368" cy="658368"/>
          </a:xfrm>
          <a:prstGeom prst="ellipse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5555" y="2423160"/>
            <a:ext cx="866969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63052"/>
                </a:solidFill>
              </a:defRPr>
            </a:pPr>
            <a:r>
              <a:rPr dirty="0" err="1"/>
              <a:t>Instruksi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3538728" y="1901952"/>
            <a:ext cx="1600200" cy="36576"/>
          </a:xfrm>
          <a:prstGeom prst="rect">
            <a:avLst/>
          </a:prstGeom>
          <a:solidFill>
            <a:srgbClr val="D7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5166360" y="1600200"/>
            <a:ext cx="658368" cy="658368"/>
          </a:xfrm>
          <a:prstGeom prst="ellipse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95629" y="2423160"/>
            <a:ext cx="1078821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63052"/>
                </a:solidFill>
              </a:defRPr>
            </a:pPr>
            <a:r>
              <a:rPr dirty="0" err="1"/>
              <a:t>Pengerjaan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5824728" y="1901952"/>
            <a:ext cx="1600200" cy="36576"/>
          </a:xfrm>
          <a:prstGeom prst="rect">
            <a:avLst/>
          </a:prstGeom>
          <a:solidFill>
            <a:srgbClr val="D7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452360" y="1600200"/>
            <a:ext cx="658368" cy="658368"/>
          </a:xfrm>
          <a:prstGeom prst="ellipse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4308" y="2423160"/>
            <a:ext cx="1173463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63052"/>
                </a:solidFill>
              </a:defRPr>
            </a:pPr>
            <a:r>
              <a:rPr dirty="0" err="1"/>
              <a:t>Pengawasan</a:t>
            </a:r>
            <a:endParaRPr dirty="0"/>
          </a:p>
        </p:txBody>
      </p:sp>
      <p:sp>
        <p:nvSpPr>
          <p:cNvPr id="17" name="Rectangle 16"/>
          <p:cNvSpPr/>
          <p:nvPr/>
        </p:nvSpPr>
        <p:spPr>
          <a:xfrm>
            <a:off x="8110728" y="1901952"/>
            <a:ext cx="1600200" cy="36576"/>
          </a:xfrm>
          <a:prstGeom prst="rect">
            <a:avLst/>
          </a:prstGeom>
          <a:solidFill>
            <a:srgbClr val="D7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738360" y="1600200"/>
            <a:ext cx="658368" cy="658368"/>
          </a:xfrm>
          <a:prstGeom prst="ellipse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18472" y="2423160"/>
            <a:ext cx="777136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63052"/>
                </a:solidFill>
              </a:defRPr>
            </a:pPr>
            <a:r>
              <a:rPr dirty="0" err="1"/>
              <a:t>Skoring</a:t>
            </a:r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3052"/>
                </a:solidFill>
                <a:latin typeface="Aptos Display"/>
              </a:defRPr>
            </a:pPr>
            <a:r>
              <a:t>6. Penskoran dan Interpretasi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0120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B6978"/>
                </a:solidFill>
                <a:latin typeface="Aptos"/>
              </a:defRPr>
            </a:pPr>
            <a:r>
              <a:t>Skor harus dibaca berdasarkan norma yang sesuai dengan versi alat dan karakteristik peserta.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63040"/>
            <a:ext cx="52120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rtlCol="0" anchor="t"/>
          <a:lstStyle/>
          <a:p>
            <a:pPr algn="ctr">
              <a:defRPr sz="1500" b="1">
                <a:solidFill>
                  <a:srgbClr val="259799"/>
                </a:solidFill>
                <a:latin typeface="Aptos"/>
              </a:defRPr>
            </a:pPr>
            <a:r>
              <a:t>Alur umum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Jawaban benar diberi skor 1; jawaban salah/tidak sesuai diberi skor 0, sesuai aturan manual.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Jumlah jawaban benar menghasilkan skor mentah.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Skor mentah dikonversi menggunakan norma yang relevan.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Interpretasi umumnya menggunakan persentil atau kategori normatif, bukan sekadar melihat jumlah benar.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Interpretasi tidak boleh berdiri sendiri; pertimbangkan usia, konteks, observasi, dan hasil asesmen lain.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2286000"/>
            <a:ext cx="1143000" cy="1051560"/>
          </a:xfrm>
          <a:prstGeom prst="roundRect">
            <a:avLst/>
          </a:prstGeom>
          <a:solidFill>
            <a:srgbClr val="E2F2FC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63052"/>
                </a:solidFill>
              </a:defRPr>
            </a:pPr>
            <a:r>
              <a:t>Jawaban</a:t>
            </a:r>
          </a:p>
        </p:txBody>
      </p:sp>
      <p:sp>
        <p:nvSpPr>
          <p:cNvPr id="8" name="Chevron 7"/>
          <p:cNvSpPr/>
          <p:nvPr/>
        </p:nvSpPr>
        <p:spPr>
          <a:xfrm>
            <a:off x="7516368" y="2587752"/>
            <a:ext cx="256032" cy="457200"/>
          </a:xfrm>
          <a:prstGeom prst="chevron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726679" y="2286000"/>
            <a:ext cx="1143000" cy="1051560"/>
          </a:xfrm>
          <a:prstGeom prst="roundRect">
            <a:avLst/>
          </a:prstGeom>
          <a:solidFill>
            <a:srgbClr val="E0F7F2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63052"/>
                </a:solidFill>
              </a:defRPr>
            </a:pPr>
            <a:r>
              <a:t>Skor</a:t>
            </a:r>
            <a:br/>
            <a:r>
              <a:t>Mentah</a:t>
            </a:r>
          </a:p>
        </p:txBody>
      </p:sp>
      <p:sp>
        <p:nvSpPr>
          <p:cNvPr id="10" name="Chevron 9"/>
          <p:cNvSpPr/>
          <p:nvPr/>
        </p:nvSpPr>
        <p:spPr>
          <a:xfrm>
            <a:off x="8842248" y="2587752"/>
            <a:ext cx="256032" cy="457200"/>
          </a:xfrm>
          <a:prstGeom prst="chevron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052560" y="2286000"/>
            <a:ext cx="1143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63052"/>
                </a:solidFill>
              </a:defRPr>
            </a:pPr>
            <a:r>
              <a:t>Norma</a:t>
            </a:r>
          </a:p>
        </p:txBody>
      </p:sp>
      <p:sp>
        <p:nvSpPr>
          <p:cNvPr id="12" name="Chevron 11"/>
          <p:cNvSpPr/>
          <p:nvPr/>
        </p:nvSpPr>
        <p:spPr>
          <a:xfrm>
            <a:off x="10168128" y="2587752"/>
            <a:ext cx="256032" cy="457200"/>
          </a:xfrm>
          <a:prstGeom prst="chevron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0378440" y="2286000"/>
            <a:ext cx="1143000" cy="1051560"/>
          </a:xfrm>
          <a:prstGeom prst="roundRect">
            <a:avLst/>
          </a:prstGeom>
          <a:solidFill>
            <a:srgbClr val="E2F2FC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63052"/>
                </a:solidFill>
              </a:defRPr>
            </a:pPr>
            <a:r>
              <a:t>Interpretasi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977639"/>
            <a:ext cx="5588005" cy="8207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59799"/>
                </a:solidFill>
              </a:defRPr>
            </a:pPr>
            <a:r>
              <a:rPr dirty="0" err="1"/>
              <a:t>Prinsip</a:t>
            </a:r>
            <a:r>
              <a:rPr dirty="0"/>
              <a:t> </a:t>
            </a:r>
            <a:r>
              <a:rPr dirty="0" err="1"/>
              <a:t>penting</a:t>
            </a:r>
            <a:endParaRPr dirty="0"/>
          </a:p>
          <a:p>
            <a:pPr>
              <a:spcBef>
                <a:spcPts val="500"/>
              </a:spcBef>
              <a:defRPr sz="1200">
                <a:solidFill>
                  <a:srgbClr val="232D3A"/>
                </a:solidFill>
              </a:defRPr>
            </a:pPr>
            <a:r>
              <a:rPr dirty="0"/>
              <a:t>Norma lama </a:t>
            </a:r>
            <a:r>
              <a:rPr dirty="0" err="1"/>
              <a:t>atau</a:t>
            </a:r>
            <a:r>
              <a:rPr dirty="0"/>
              <a:t> norma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populasi</a:t>
            </a:r>
            <a:r>
              <a:rPr dirty="0"/>
              <a:t> </a:t>
            </a:r>
            <a:r>
              <a:rPr dirty="0" err="1"/>
              <a:t>berbeda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boleh</a:t>
            </a:r>
            <a:r>
              <a:rPr dirty="0"/>
              <a:t>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otomatis</a:t>
            </a:r>
            <a:r>
              <a:rPr dirty="0"/>
              <a:t> </a:t>
            </a:r>
            <a:endParaRPr lang="en-US" dirty="0"/>
          </a:p>
          <a:p>
            <a:pPr>
              <a:spcBef>
                <a:spcPts val="500"/>
              </a:spcBef>
              <a:defRPr sz="1200">
                <a:solidFill>
                  <a:srgbClr val="232D3A"/>
                </a:solidFill>
              </a:defRPr>
            </a:pP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menyimpulkan</a:t>
            </a:r>
            <a:r>
              <a:rPr dirty="0"/>
              <a:t> </a:t>
            </a:r>
            <a:r>
              <a:rPr dirty="0" err="1"/>
              <a:t>kemampuan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saat</a:t>
            </a:r>
            <a:r>
              <a:rPr dirty="0"/>
              <a:t> </a:t>
            </a:r>
            <a:r>
              <a:rPr dirty="0" err="1"/>
              <a:t>ini</a:t>
            </a:r>
            <a:r>
              <a:rPr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3052"/>
                </a:solidFill>
                <a:latin typeface="Aptos Display"/>
              </a:defRPr>
            </a:pPr>
            <a:r>
              <a:t>7. Kelebihan dan Keterbatasan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0120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B6978"/>
                </a:solidFill>
                <a:latin typeface="Aptos"/>
              </a:defRPr>
            </a:pPr>
            <a:r>
              <a:t>Pemilihan alat harus mempertimbangkan tujuan asesmen, populasi, dan kualitas norma.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5212080" cy="4343400"/>
          </a:xfrm>
          <a:prstGeom prst="roundRect">
            <a:avLst/>
          </a:prstGeom>
          <a:solidFill>
            <a:srgbClr val="E0F7F2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rtlCol="0" anchor="t"/>
          <a:lstStyle/>
          <a:p>
            <a:pPr algn="ctr">
              <a:defRPr sz="1500" b="1">
                <a:solidFill>
                  <a:srgbClr val="259799"/>
                </a:solidFill>
                <a:latin typeface="Aptos"/>
              </a:defRPr>
            </a:pPr>
            <a:r>
              <a:t>Kelebihan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Minim tuntutan bahasa dibanding tes inteligensi verbal.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Stimulus visual memudahkan fokus pada pola dan hubungan.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Format matriks relatif terstruktur dan mudah dipahami setelah contoh.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Berguna untuk mengamati penalaran induktif dan pemecahan masalah nonverbal.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150876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rtlCol="0" anchor="t"/>
          <a:lstStyle/>
          <a:p>
            <a:pPr algn="ctr">
              <a:defRPr sz="1500" b="1">
                <a:solidFill>
                  <a:srgbClr val="EB6759"/>
                </a:solidFill>
                <a:latin typeface="Aptos"/>
              </a:defRPr>
            </a:pPr>
            <a:r>
              <a:t>Keterbatasan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Hasil tetap dipengaruhi kondisi peserta saat pemeriksaan.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Interpretasi sangat bergantung pada norma dan edisi yang tepat.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Tidak menggambarkan seluruh aspek kemampuan intelektual atau fungsi psikologis.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Harus digunakan oleh profesional yang kompeten dan mengikuti manual serta ketentuan etik.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3052"/>
                </a:solidFill>
                <a:latin typeface="Aptos Display"/>
              </a:defRPr>
            </a:pPr>
            <a:r>
              <a:t>8. Ringkasan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60120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B6978"/>
                </a:solidFill>
                <a:latin typeface="Aptos"/>
              </a:defRPr>
            </a:pPr>
            <a:r>
              <a:t>Empat hal utama yang perlu diingat tentang SPM.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105156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05840" y="1563624"/>
            <a:ext cx="1417320" cy="502920"/>
          </a:xfrm>
          <a:prstGeom prst="roundRect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SPM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97480" y="1527048"/>
            <a:ext cx="81381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D3A"/>
                </a:solidFill>
              </a:defRPr>
            </a:pPr>
            <a:r>
              <a:t>Tes penalaran nonverbal berbasis matriks yang dikembangkan J. C. Raven.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496312"/>
            <a:ext cx="105156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005840" y="2642616"/>
            <a:ext cx="1417320" cy="502920"/>
          </a:xfrm>
          <a:prstGeom prst="roundRect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Fokus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97480" y="2606040"/>
            <a:ext cx="81381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D3A"/>
                </a:solidFill>
              </a:defRPr>
            </a:pPr>
            <a:r>
              <a:t>Menggali kemampuan menemukan hubungan, pola, dan aturan melalui stimulus visual.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575304"/>
            <a:ext cx="105156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005840" y="3721608"/>
            <a:ext cx="1417320" cy="502920"/>
          </a:xfrm>
          <a:prstGeom prst="roundRect">
            <a:avLst/>
          </a:prstGeom>
          <a:solidFill>
            <a:srgbClr val="F7B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Struktur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7480" y="3685032"/>
            <a:ext cx="81381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D3A"/>
                </a:solidFill>
              </a:defRPr>
            </a:pPr>
            <a:r>
              <a:t>Format klasik: 5 seri (A–E), masing-masing 12 butir.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654296"/>
            <a:ext cx="105156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1005840" y="4800600"/>
            <a:ext cx="1417320" cy="502920"/>
          </a:xfrm>
          <a:prstGeom prst="roundRect">
            <a:avLst/>
          </a:prstGeom>
          <a:solidFill>
            <a:srgbClr val="EB67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Interpretasi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7480" y="4764024"/>
            <a:ext cx="81381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D3A"/>
                </a:solidFill>
              </a:defRPr>
            </a:pPr>
            <a:r>
              <a:t>Gunakan skor + norma + konteks peserta; jangan menarik kesimpulan dari skor mentah saja.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6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3052"/>
                </a:solidFill>
                <a:latin typeface="Aptos Display"/>
              </a:defRPr>
            </a:pPr>
            <a:r>
              <a:t>Aktivitas Kelas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417320"/>
            <a:ext cx="102412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rtlCol="0" anchor="t"/>
          <a:lstStyle/>
          <a:p>
            <a:pPr algn="ctr">
              <a:defRPr sz="1500" b="1">
                <a:solidFill>
                  <a:srgbClr val="2671B5"/>
                </a:solidFill>
                <a:latin typeface="Aptos"/>
              </a:defRPr>
            </a:pPr>
            <a:r>
              <a:t>Diskusikan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1. Mengapa SPM dikategorikan sebagai tes nonverbal?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2. Kemampuan kognitif apa yang terutama dituntut saat menyelesaikan matriks?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3. Apa fungsi penyusunan item dari sederhana menuju lebih kompleks?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4. Mengapa norma harus disesuaikan dengan versi alat dan karakteristik peserta?</a:t>
            </a:r>
          </a:p>
          <a:p>
            <a:pPr>
              <a:spcAft>
                <a:spcPts val="700"/>
              </a:spcAft>
              <a:defRPr sz="1300">
                <a:solidFill>
                  <a:srgbClr val="232D3A"/>
                </a:solidFill>
                <a:latin typeface="Aptos"/>
              </a:defRPr>
            </a:pPr>
            <a:r>
              <a:t>• 5. Mengapa hasil SPM sebaiknya diintegrasikan dengan data asesmen lain?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5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64240" y="6446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B6978"/>
                </a:solidFill>
                <a:latin typeface="Aptos"/>
              </a:defRPr>
            </a:pPr>
            <a:r>
              <a:t>12</a:t>
            </a:r>
          </a:p>
        </p:txBody>
      </p:sp>
      <p:pic>
        <p:nvPicPr>
          <p:cNvPr id="9" name="Picture 8" descr="Thank You in Indonesian Language Hanging Words Vector, Colourful Words  Vector, Terima Kasih Vector Stock Vector - Illustration of hanging,  decorative: 130878218">
            <a:extLst>
              <a:ext uri="{FF2B5EF4-FFF2-40B4-BE49-F238E27FC236}">
                <a16:creationId xmlns:a16="http://schemas.microsoft.com/office/drawing/2014/main" id="{EAD11090-E78A-05F0-9E57-1094FC5C7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745</Words>
  <Application>Microsoft Office PowerPoint</Application>
  <PresentationFormat>Widescreen</PresentationFormat>
  <Paragraphs>119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Rheiki iki</cp:lastModifiedBy>
  <cp:revision>2</cp:revision>
  <dcterms:created xsi:type="dcterms:W3CDTF">2013-01-27T09:14:16Z</dcterms:created>
  <dcterms:modified xsi:type="dcterms:W3CDTF">2026-10-01T03:47:51Z</dcterms:modified>
  <cp:category/>
</cp:coreProperties>
</file>